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8"/>
  </p:notesMasterIdLst>
  <p:sldIdLst>
    <p:sldId id="256" r:id="rId3"/>
    <p:sldId id="284" r:id="rId4"/>
    <p:sldId id="285" r:id="rId5"/>
    <p:sldId id="286" r:id="rId6"/>
    <p:sldId id="278" r:id="rId7"/>
    <p:sldId id="273" r:id="rId8"/>
    <p:sldId id="277" r:id="rId9"/>
    <p:sldId id="275" r:id="rId10"/>
    <p:sldId id="288" r:id="rId11"/>
    <p:sldId id="279" r:id="rId12"/>
    <p:sldId id="287" r:id="rId13"/>
    <p:sldId id="293" r:id="rId14"/>
    <p:sldId id="257" r:id="rId15"/>
    <p:sldId id="259" r:id="rId16"/>
    <p:sldId id="265" r:id="rId17"/>
    <p:sldId id="272" r:id="rId18"/>
    <p:sldId id="292" r:id="rId19"/>
    <p:sldId id="289" r:id="rId20"/>
    <p:sldId id="294" r:id="rId21"/>
    <p:sldId id="266" r:id="rId22"/>
    <p:sldId id="295" r:id="rId23"/>
    <p:sldId id="296" r:id="rId24"/>
    <p:sldId id="281" r:id="rId25"/>
    <p:sldId id="283" r:id="rId26"/>
    <p:sldId id="268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4" autoAdjust="0"/>
  </p:normalViewPr>
  <p:slideViewPr>
    <p:cSldViewPr>
      <p:cViewPr varScale="1">
        <p:scale>
          <a:sx n="66" d="100"/>
          <a:sy n="66" d="100"/>
        </p:scale>
        <p:origin x="-54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39D0E-A973-4936-A969-29F1BD19E806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0196F-99AC-47AD-B75D-1D51747F97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66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random/>
  </p:transition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95400" y="4114800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i="1" dirty="0" smtClean="0">
                <a:latin typeface="+mj-lt"/>
                <a:ea typeface="Adobe Kaiti Std R" pitchFamily="18" charset="-128"/>
              </a:rPr>
              <a:t>TRAVEL HABIT</a:t>
            </a:r>
            <a:endParaRPr lang="vi-VN" sz="3200" b="1" i="1" dirty="0">
              <a:latin typeface="+mj-lt"/>
              <a:ea typeface="Adobe Kaiti Std R" pitchFamily="18" charset="-128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91200" y="1334345"/>
            <a:ext cx="257795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Ship</a:t>
            </a:r>
            <a:r>
              <a:rPr lang="vi-VN" sz="3200" dirty="0" smtClean="0"/>
              <a:t>:</a:t>
            </a:r>
            <a:r>
              <a:rPr lang="vi-VN" sz="3200" b="1" dirty="0" smtClean="0"/>
              <a:t> </a:t>
            </a:r>
            <a:r>
              <a:rPr lang="en-US" sz="3200" dirty="0" err="1" smtClean="0"/>
              <a:t>Tàu</a:t>
            </a:r>
            <a:r>
              <a:rPr lang="en-US" sz="3200" dirty="0" smtClean="0"/>
              <a:t> </a:t>
            </a:r>
            <a:r>
              <a:rPr lang="en-US" sz="3200" dirty="0" err="1" smtClean="0"/>
              <a:t>thủy</a:t>
            </a:r>
            <a:r>
              <a:rPr lang="vi-VN" sz="3200" dirty="0" smtClean="0"/>
              <a:t/>
            </a:r>
            <a:br>
              <a:rPr lang="vi-VN" sz="3200" dirty="0" smtClean="0"/>
            </a:br>
            <a:r>
              <a:rPr lang="en-US" sz="2800" dirty="0" smtClean="0"/>
              <a:t> /∫</a:t>
            </a:r>
            <a:r>
              <a:rPr lang="en-US" sz="2800" dirty="0" err="1" smtClean="0"/>
              <a:t>ip</a:t>
            </a:r>
            <a:r>
              <a:rPr lang="en-US" sz="2800" dirty="0" smtClean="0"/>
              <a:t>/</a:t>
            </a:r>
            <a:endParaRPr lang="en-US" sz="2800" b="1" dirty="0" smtClean="0"/>
          </a:p>
          <a:p>
            <a:endParaRPr lang="vi-VN" sz="3000" b="1" dirty="0"/>
          </a:p>
        </p:txBody>
      </p:sp>
      <p:sp>
        <p:nvSpPr>
          <p:cNvPr id="3" name="Rectangle 2"/>
          <p:cNvSpPr/>
          <p:nvPr/>
        </p:nvSpPr>
        <p:spPr>
          <a:xfrm>
            <a:off x="5791200" y="4648200"/>
            <a:ext cx="2751844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200" b="1" dirty="0"/>
              <a:t> </a:t>
            </a:r>
            <a:r>
              <a:rPr lang="en-US" sz="3200" b="1" dirty="0" smtClean="0"/>
              <a:t>Boat</a:t>
            </a:r>
            <a:r>
              <a:rPr lang="vi-VN" sz="3200" dirty="0" smtClean="0"/>
              <a:t>: </a:t>
            </a:r>
            <a:r>
              <a:rPr lang="en-US" sz="3200" dirty="0" err="1" smtClean="0"/>
              <a:t>Thuyền</a:t>
            </a:r>
            <a:endParaRPr lang="en-US" sz="3200" dirty="0" smtClean="0"/>
          </a:p>
          <a:p>
            <a:r>
              <a:rPr lang="en-US" sz="2800" dirty="0" smtClean="0"/>
              <a:t> /</a:t>
            </a:r>
            <a:r>
              <a:rPr lang="en-US" sz="2800" dirty="0" err="1" smtClean="0"/>
              <a:t>bəʊt</a:t>
            </a:r>
            <a:r>
              <a:rPr lang="en-US" sz="2800" dirty="0" smtClean="0"/>
              <a:t>/</a:t>
            </a:r>
            <a:r>
              <a:rPr lang="en-US" sz="2800" b="1" dirty="0" smtClean="0"/>
              <a:t> </a:t>
            </a:r>
          </a:p>
          <a:p>
            <a:endParaRPr lang="vi-VN" sz="3200" b="1" dirty="0"/>
          </a:p>
        </p:txBody>
      </p:sp>
      <p:pic>
        <p:nvPicPr>
          <p:cNvPr id="6" name="Picture 5" descr="tải xuố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7200"/>
            <a:ext cx="4762500" cy="2667000"/>
          </a:xfrm>
          <a:prstGeom prst="rect">
            <a:avLst/>
          </a:prstGeom>
        </p:spPr>
      </p:pic>
      <p:pic>
        <p:nvPicPr>
          <p:cNvPr id="7" name="Picture 6" descr="maxresdefaul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3505200"/>
            <a:ext cx="4741333" cy="2667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00" y="-127575"/>
            <a:ext cx="9100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AT</a:t>
            </a:r>
            <a:r>
              <a:rPr kumimoji="0" lang="en-US" sz="3200" b="0" i="0" u="none" strike="noStrike" kern="0" cap="none" spc="0" normalizeH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SEA</a:t>
            </a: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4255398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ve-may-bay-VietnamAirl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685800"/>
            <a:ext cx="5421086" cy="3608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10200" y="1194137"/>
            <a:ext cx="321139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smtClean="0"/>
              <a:t>plane</a:t>
            </a:r>
            <a:r>
              <a:rPr lang="vi-VN" sz="3500" dirty="0" smtClean="0"/>
              <a:t>:</a:t>
            </a:r>
            <a:r>
              <a:rPr lang="vi-VN" sz="3500" b="1" dirty="0" smtClean="0"/>
              <a:t> </a:t>
            </a:r>
            <a:r>
              <a:rPr lang="en-US" sz="3500" dirty="0" err="1" smtClean="0"/>
              <a:t>Máy</a:t>
            </a:r>
            <a:r>
              <a:rPr lang="en-US" sz="3500" dirty="0" smtClean="0"/>
              <a:t> bay</a:t>
            </a:r>
          </a:p>
          <a:p>
            <a:r>
              <a:rPr lang="en-US" sz="2800" smtClean="0"/>
              <a:t> /plein</a:t>
            </a:r>
            <a:r>
              <a:rPr lang="en-US" sz="2800" dirty="0" smtClean="0"/>
              <a:t>/</a:t>
            </a:r>
            <a:endParaRPr lang="en-US" sz="2800" b="1" dirty="0" smtClean="0"/>
          </a:p>
          <a:p>
            <a:endParaRPr lang="en-US" sz="2800" b="1" dirty="0" smtClean="0"/>
          </a:p>
          <a:p>
            <a:endParaRPr lang="vi-VN" sz="3500" b="1" dirty="0"/>
          </a:p>
        </p:txBody>
      </p:sp>
      <p:sp>
        <p:nvSpPr>
          <p:cNvPr id="6" name="Title 5"/>
          <p:cNvSpPr txBox="1">
            <a:spLocks noGrp="1"/>
          </p:cNvSpPr>
          <p:nvPr>
            <p:ph type="title"/>
          </p:nvPr>
        </p:nvSpPr>
        <p:spPr>
          <a:xfrm>
            <a:off x="381000" y="228600"/>
            <a:ext cx="8229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IN THE AIR</a:t>
            </a:r>
          </a:p>
        </p:txBody>
      </p:sp>
      <p:pic>
        <p:nvPicPr>
          <p:cNvPr id="5122" name="Picture 2" descr="Kết quả hình ảnh cho helicopter là g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731" y="4038600"/>
            <a:ext cx="5946775" cy="334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73044" y="4426163"/>
            <a:ext cx="3613040" cy="2569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smtClean="0"/>
              <a:t>Helicopter</a:t>
            </a:r>
            <a:r>
              <a:rPr lang="vi-VN" sz="3500" smtClean="0"/>
              <a:t>:</a:t>
            </a:r>
            <a:r>
              <a:rPr lang="vi-VN" sz="3500" b="1" smtClean="0"/>
              <a:t> </a:t>
            </a:r>
            <a:r>
              <a:rPr lang="en-US" sz="3500" smtClean="0"/>
              <a:t>trực </a:t>
            </a:r>
          </a:p>
          <a:p>
            <a:r>
              <a:rPr lang="en-US" sz="3500" smtClean="0"/>
              <a:t>thăng</a:t>
            </a:r>
            <a:endParaRPr lang="en-US" sz="3500" dirty="0" smtClean="0"/>
          </a:p>
          <a:p>
            <a:r>
              <a:rPr lang="en-US" sz="2800" smtClean="0"/>
              <a:t> /</a:t>
            </a:r>
            <a:r>
              <a:rPr lang="en-US" sz="2800"/>
              <a:t>'helikɔptə</a:t>
            </a:r>
            <a:r>
              <a:rPr lang="en-US" sz="2800" smtClean="0"/>
              <a:t>/</a:t>
            </a:r>
            <a:endParaRPr lang="en-US" sz="2800" b="1" dirty="0" smtClean="0"/>
          </a:p>
          <a:p>
            <a:endParaRPr lang="en-US" sz="2800" b="1" dirty="0" smtClean="0"/>
          </a:p>
          <a:p>
            <a:endParaRPr lang="vi-VN" sz="3500" b="1" dirty="0"/>
          </a:p>
        </p:txBody>
      </p:sp>
    </p:spTree>
    <p:extLst>
      <p:ext uri="{BB962C8B-B14F-4D97-AF65-F5344CB8AC3E}">
        <p14:creationId xmlns:p14="http://schemas.microsoft.com/office/powerpoint/2010/main" val="293161356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14"/>
            <a:ext cx="8229600" cy="1143000"/>
          </a:xfrm>
        </p:spPr>
        <p:txBody>
          <a:bodyPr/>
          <a:lstStyle/>
          <a:p>
            <a:r>
              <a:rPr lang="en-US" smtClean="0"/>
              <a:t>RIDE/ DRIVE/ GO BY/ TAKE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991600" cy="563880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800" smtClean="0"/>
              <a:t>Can you .....................a motorbike?</a:t>
            </a:r>
          </a:p>
          <a:p>
            <a:pPr marL="514350" indent="-514350">
              <a:buAutoNum type="arabicPeriod"/>
            </a:pPr>
            <a:r>
              <a:rPr lang="en-US" sz="2800" smtClean="0"/>
              <a:t>He works for a railway company. He ..............a train</a:t>
            </a:r>
          </a:p>
          <a:p>
            <a:pPr marL="514350" indent="-514350">
              <a:buAutoNum type="arabicPeriod"/>
            </a:pPr>
            <a:r>
              <a:rPr lang="en-US" sz="2800" smtClean="0"/>
              <a:t>She sometimes .....................the underground to work.</a:t>
            </a:r>
          </a:p>
          <a:p>
            <a:pPr marL="514350" indent="-514350">
              <a:buAutoNum type="arabicPeriod"/>
            </a:pPr>
            <a:r>
              <a:rPr lang="en-US" sz="2800" smtClean="0"/>
              <a:t>I prefer to ...................a bus than ...............a car</a:t>
            </a:r>
          </a:p>
          <a:p>
            <a:pPr marL="514350" indent="-514350">
              <a:buAutoNum type="arabicPeriod"/>
            </a:pPr>
            <a:r>
              <a:rPr lang="en-US" sz="2800" smtClean="0"/>
              <a:t>Would you like to .................an elephant</a:t>
            </a:r>
          </a:p>
          <a:p>
            <a:pPr marL="514350" indent="-514350">
              <a:buAutoNum type="arabicPeriod"/>
            </a:pPr>
            <a:r>
              <a:rPr lang="en-US" sz="2800" smtClean="0"/>
              <a:t>You never forget how to ................a bike</a:t>
            </a:r>
          </a:p>
          <a:p>
            <a:pPr marL="514350" indent="-514350">
              <a:buAutoNum type="arabicPeriod"/>
            </a:pPr>
            <a:r>
              <a:rPr lang="en-US" sz="2800" smtClean="0"/>
              <a:t>I usually .................a taxi when it rains</a:t>
            </a:r>
          </a:p>
          <a:p>
            <a:pPr marL="514350" indent="-514350">
              <a:buAutoNum type="arabicPeriod"/>
            </a:pPr>
            <a:r>
              <a:rPr lang="en-US" sz="2800" smtClean="0"/>
              <a:t>He often ................plane when he travels far away from home</a:t>
            </a:r>
            <a:endParaRPr 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2286000" y="1327666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ride</a:t>
            </a:r>
            <a:endParaRPr lang="en-US" sz="3200" b="1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0" y="1772062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takes</a:t>
            </a:r>
            <a:endParaRPr lang="en-US" sz="3200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6600" y="22860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takes</a:t>
            </a:r>
            <a:endParaRPr lang="en-US" sz="3200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8400" y="2870775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take</a:t>
            </a:r>
            <a:endParaRPr lang="en-US" sz="3200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27432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drive</a:t>
            </a:r>
            <a:endParaRPr lang="en-US" sz="3200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81400" y="3327975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ride</a:t>
            </a:r>
            <a:endParaRPr lang="en-US" sz="3200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88757" y="38100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ride</a:t>
            </a:r>
            <a:endParaRPr lang="en-US" sz="3200" b="1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2414" y="4394775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take</a:t>
            </a:r>
            <a:endParaRPr lang="en-US" sz="3200" b="1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33600" y="497955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takes</a:t>
            </a:r>
            <a:endParaRPr lang="en-US" sz="3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84355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o Tran\Desktop\3950067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3505200" cy="222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o Tran\Desktop\231112_NL_Xecogio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04800"/>
            <a:ext cx="3367314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o Tran\Desktop\Duong_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05200"/>
            <a:ext cx="3428999" cy="235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No Tran\Desktop\quang-cao-tram-xang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05200"/>
            <a:ext cx="3352801" cy="236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2514600"/>
            <a:ext cx="35052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dirty="0" smtClean="0"/>
              <a:t>Road</a:t>
            </a:r>
            <a:r>
              <a:rPr lang="en-US" sz="3000" dirty="0" smtClean="0"/>
              <a:t>: con </a:t>
            </a:r>
            <a:r>
              <a:rPr lang="en-US" sz="3000" dirty="0" err="1" smtClean="0"/>
              <a:t>đường</a:t>
            </a:r>
            <a:endParaRPr lang="en-US" sz="3000" dirty="0" smtClean="0"/>
          </a:p>
          <a:p>
            <a:r>
              <a:rPr lang="en-US" sz="3200" dirty="0" smtClean="0"/>
              <a:t>   </a:t>
            </a:r>
            <a:r>
              <a:rPr lang="en-US" sz="2800" dirty="0" smtClean="0"/>
              <a:t>/</a:t>
            </a:r>
            <a:r>
              <a:rPr lang="en-US" sz="2800" dirty="0" err="1" smtClean="0"/>
              <a:t>rəʊd</a:t>
            </a:r>
            <a:r>
              <a:rPr lang="en-US" sz="2800" dirty="0" smtClean="0"/>
              <a:t>/</a:t>
            </a:r>
            <a:r>
              <a:rPr lang="en-US" sz="2800" b="1" dirty="0" smtClean="0"/>
              <a:t> </a:t>
            </a:r>
          </a:p>
          <a:p>
            <a:pPr algn="ctr"/>
            <a:endParaRPr lang="en-US" sz="3200" b="1" dirty="0" smtClean="0"/>
          </a:p>
          <a:p>
            <a:pPr algn="ctr"/>
            <a:endParaRPr lang="vi-VN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4191000" y="5867400"/>
            <a:ext cx="4953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P</a:t>
            </a:r>
            <a:r>
              <a:rPr lang="en-US" sz="3000" b="1" dirty="0" smtClean="0"/>
              <a:t>etrol </a:t>
            </a:r>
            <a:r>
              <a:rPr lang="en-US" sz="3000" b="1" dirty="0"/>
              <a:t>station</a:t>
            </a:r>
            <a:r>
              <a:rPr lang="en-US" sz="3000" dirty="0"/>
              <a:t>: </a:t>
            </a:r>
            <a:r>
              <a:rPr lang="en-US" sz="3000" dirty="0" err="1" smtClean="0"/>
              <a:t>trạm</a:t>
            </a:r>
            <a:r>
              <a:rPr lang="en-US" sz="3000" dirty="0" smtClean="0"/>
              <a:t> </a:t>
            </a:r>
            <a:r>
              <a:rPr lang="en-US" sz="3000" dirty="0" err="1" smtClean="0"/>
              <a:t>xăng</a:t>
            </a:r>
            <a:endParaRPr lang="en-US" sz="3000" dirty="0" smtClean="0"/>
          </a:p>
          <a:p>
            <a:r>
              <a:rPr lang="en-US" sz="3200" b="1" dirty="0" smtClean="0"/>
              <a:t> </a:t>
            </a:r>
            <a:r>
              <a:rPr lang="en-US" sz="2800" b="1" dirty="0" smtClean="0"/>
              <a:t>     </a:t>
            </a:r>
            <a:r>
              <a:rPr lang="en-US" sz="2800" dirty="0" smtClean="0"/>
              <a:t>/'</a:t>
            </a:r>
            <a:r>
              <a:rPr lang="en-US" sz="2800" dirty="0" err="1" smtClean="0"/>
              <a:t>petrəl</a:t>
            </a:r>
            <a:r>
              <a:rPr lang="en-US" sz="2800" dirty="0" smtClean="0"/>
              <a:t> '</a:t>
            </a:r>
            <a:r>
              <a:rPr lang="en-US" sz="2800" dirty="0" err="1" smtClean="0"/>
              <a:t>stei∫n</a:t>
            </a:r>
            <a:r>
              <a:rPr lang="en-US" sz="2800" dirty="0" smtClean="0"/>
              <a:t>/</a:t>
            </a:r>
            <a:r>
              <a:rPr lang="en-US" sz="3200" b="1" dirty="0" smtClean="0"/>
              <a:t>  </a:t>
            </a:r>
          </a:p>
          <a:p>
            <a:r>
              <a:rPr lang="en-US" sz="3200" dirty="0" smtClean="0"/>
              <a:t/>
            </a:r>
            <a:br>
              <a:rPr lang="en-US" sz="3200" dirty="0" smtClean="0"/>
            </a:br>
            <a:endParaRPr lang="vi-VN" sz="30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5867400"/>
            <a:ext cx="3810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R</a:t>
            </a:r>
            <a:r>
              <a:rPr lang="vi-VN" sz="3000" b="1" dirty="0" smtClean="0"/>
              <a:t>oadside</a:t>
            </a:r>
            <a:r>
              <a:rPr lang="vi-VN" sz="3000" dirty="0"/>
              <a:t>: lề </a:t>
            </a:r>
            <a:r>
              <a:rPr lang="vi-VN" sz="3000" dirty="0" smtClean="0"/>
              <a:t>đường</a:t>
            </a:r>
            <a:endParaRPr lang="en-US" sz="3000" dirty="0" smtClean="0"/>
          </a:p>
          <a:p>
            <a:r>
              <a:rPr lang="en-US" sz="2800" dirty="0" smtClean="0"/>
              <a:t>    /'</a:t>
            </a:r>
            <a:r>
              <a:rPr lang="en-US" sz="2800" dirty="0" err="1" smtClean="0"/>
              <a:t>rəʊdsaid</a:t>
            </a:r>
            <a:r>
              <a:rPr lang="en-US" sz="2800" dirty="0" smtClean="0"/>
              <a:t>/</a:t>
            </a:r>
            <a:r>
              <a:rPr lang="en-US" sz="3200" b="1" dirty="0" smtClean="0"/>
              <a:t> </a:t>
            </a:r>
          </a:p>
          <a:p>
            <a:endParaRPr lang="vi-VN" sz="3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19600" y="2514600"/>
            <a:ext cx="49529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dirty="0" smtClean="0"/>
              <a:t>Traffic Jams</a:t>
            </a:r>
            <a:r>
              <a:rPr lang="en-US" sz="3000" dirty="0" smtClean="0"/>
              <a:t>: </a:t>
            </a:r>
            <a:r>
              <a:rPr lang="en-US" sz="3000" dirty="0" err="1" smtClean="0"/>
              <a:t>kẹt</a:t>
            </a:r>
            <a:r>
              <a:rPr lang="en-US" sz="3000" dirty="0" smtClean="0"/>
              <a:t> </a:t>
            </a:r>
            <a:r>
              <a:rPr lang="en-US" sz="3000" dirty="0" err="1" smtClean="0"/>
              <a:t>xe</a:t>
            </a:r>
            <a:endParaRPr lang="en-US" sz="3000" dirty="0" smtClean="0"/>
          </a:p>
          <a:p>
            <a:r>
              <a:rPr lang="en-US" sz="2800" dirty="0" smtClean="0"/>
              <a:t>         /'</a:t>
            </a:r>
            <a:r>
              <a:rPr lang="en-US" sz="2800" dirty="0" err="1" smtClean="0"/>
              <a:t>træfikdʒæm</a:t>
            </a:r>
            <a:r>
              <a:rPr lang="en-US" sz="3200" dirty="0" smtClean="0"/>
              <a:t>/ </a:t>
            </a:r>
            <a:r>
              <a:rPr lang="en-US" sz="3200" b="1" dirty="0" smtClean="0"/>
              <a:t> </a:t>
            </a:r>
          </a:p>
          <a:p>
            <a:endParaRPr lang="vi-VN" sz="3000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No Tran\Desktop\duong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8600"/>
            <a:ext cx="4197305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1219200"/>
            <a:ext cx="419100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b="1" dirty="0"/>
              <a:t>P</a:t>
            </a:r>
            <a:r>
              <a:rPr lang="en-US" sz="3500" b="1" dirty="0" smtClean="0"/>
              <a:t>edestrian </a:t>
            </a:r>
            <a:r>
              <a:rPr lang="en-US" sz="3500" b="1" dirty="0"/>
              <a:t>crossing</a:t>
            </a:r>
            <a:r>
              <a:rPr lang="en-US" sz="3500" b="1" dirty="0" smtClean="0"/>
              <a:t>:</a:t>
            </a:r>
          </a:p>
          <a:p>
            <a:r>
              <a:rPr lang="en-US" sz="2800" dirty="0" smtClean="0"/>
              <a:t>/</a:t>
            </a:r>
            <a:r>
              <a:rPr lang="en-US" sz="2800" dirty="0" err="1" smtClean="0"/>
              <a:t>pi,destriən</a:t>
            </a:r>
            <a:r>
              <a:rPr lang="en-US" sz="2800" dirty="0" smtClean="0"/>
              <a:t> '</a:t>
            </a:r>
            <a:r>
              <a:rPr lang="en-US" sz="2800" dirty="0" err="1" smtClean="0"/>
              <a:t>krɒsi</a:t>
            </a:r>
            <a:r>
              <a:rPr lang="el-GR" sz="2800" dirty="0" smtClean="0"/>
              <a:t>η/</a:t>
            </a:r>
            <a:r>
              <a:rPr lang="el-GR" sz="3600" b="1" dirty="0" smtClean="0"/>
              <a:t>  </a:t>
            </a:r>
          </a:p>
          <a:p>
            <a:r>
              <a:rPr lang="en-US" sz="3500" b="1" dirty="0" smtClean="0"/>
              <a:t> </a:t>
            </a:r>
            <a:r>
              <a:rPr lang="en-US" sz="3500" dirty="0" err="1"/>
              <a:t>vạch</a:t>
            </a:r>
            <a:r>
              <a:rPr lang="en-US" sz="3500" dirty="0"/>
              <a:t> sang </a:t>
            </a:r>
            <a:r>
              <a:rPr lang="en-US" sz="3500" dirty="0" err="1"/>
              <a:t>đường</a:t>
            </a:r>
            <a:endParaRPr lang="vi-VN" sz="3500" dirty="0"/>
          </a:p>
        </p:txBody>
      </p:sp>
      <p:sp>
        <p:nvSpPr>
          <p:cNvPr id="7" name="Rectangle 6"/>
          <p:cNvSpPr/>
          <p:nvPr/>
        </p:nvSpPr>
        <p:spPr>
          <a:xfrm>
            <a:off x="304800" y="4268723"/>
            <a:ext cx="426720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b="1" dirty="0" smtClean="0"/>
              <a:t>T</a:t>
            </a:r>
            <a:r>
              <a:rPr lang="vi-VN" sz="3500" b="1" dirty="0" smtClean="0"/>
              <a:t>raffic light:</a:t>
            </a:r>
            <a:endParaRPr lang="en-US" sz="3500" b="1" dirty="0" smtClean="0"/>
          </a:p>
          <a:p>
            <a:r>
              <a:rPr lang="en-US" sz="2800" dirty="0" smtClean="0"/>
              <a:t>/'</a:t>
            </a:r>
            <a:r>
              <a:rPr lang="en-US" sz="2800" dirty="0" err="1" smtClean="0"/>
              <a:t>træfik</a:t>
            </a:r>
            <a:r>
              <a:rPr lang="en-US" sz="2800" dirty="0" smtClean="0"/>
              <a:t> </a:t>
            </a:r>
            <a:r>
              <a:rPr lang="en-US" sz="2800" dirty="0" err="1" smtClean="0"/>
              <a:t>lait</a:t>
            </a:r>
            <a:r>
              <a:rPr lang="en-US" sz="2800" dirty="0" smtClean="0"/>
              <a:t>/</a:t>
            </a:r>
            <a:r>
              <a:rPr lang="en-US" sz="2800" b="1" dirty="0" smtClean="0"/>
              <a:t> </a:t>
            </a:r>
            <a:r>
              <a:rPr lang="en-US" sz="3600" b="1" dirty="0" smtClean="0"/>
              <a:t> </a:t>
            </a:r>
          </a:p>
          <a:p>
            <a:r>
              <a:rPr lang="vi-VN" sz="3500" dirty="0" smtClean="0"/>
              <a:t>đèn giao thông</a:t>
            </a:r>
            <a:endParaRPr lang="vi-VN" sz="3500" dirty="0"/>
          </a:p>
        </p:txBody>
      </p:sp>
      <p:pic>
        <p:nvPicPr>
          <p:cNvPr id="2054" name="Picture 6" descr="C:\Users\No Tran\Desktop\4-ky-nang-lai-xe-khi-gap-den-do-1_20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963" y="3711576"/>
            <a:ext cx="4238978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26680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o Tran\Desktop\fingerPostAssembly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38100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77186" y="1681595"/>
            <a:ext cx="5041701" cy="2693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dirty="0"/>
              <a:t>R</a:t>
            </a:r>
            <a:r>
              <a:rPr lang="en-US" sz="3500" b="1" dirty="0" smtClean="0"/>
              <a:t>oad </a:t>
            </a:r>
            <a:r>
              <a:rPr lang="en-US" sz="3500" b="1" dirty="0"/>
              <a:t>sign</a:t>
            </a:r>
            <a:r>
              <a:rPr lang="en-US" sz="3500" dirty="0"/>
              <a:t>: </a:t>
            </a:r>
            <a:r>
              <a:rPr lang="en-US" sz="3000" dirty="0" err="1"/>
              <a:t>biển</a:t>
            </a:r>
            <a:r>
              <a:rPr lang="en-US" sz="3000" dirty="0"/>
              <a:t> </a:t>
            </a:r>
            <a:r>
              <a:rPr lang="en-US" sz="3000" dirty="0" err="1"/>
              <a:t>chỉ</a:t>
            </a:r>
            <a:r>
              <a:rPr lang="en-US" sz="3000" dirty="0"/>
              <a:t> </a:t>
            </a:r>
            <a:r>
              <a:rPr lang="en-US" sz="3000" dirty="0" err="1" smtClean="0"/>
              <a:t>đường</a:t>
            </a:r>
            <a:endParaRPr lang="en-US" sz="3000" dirty="0" smtClean="0"/>
          </a:p>
          <a:p>
            <a:r>
              <a:rPr lang="en-US" sz="2800" dirty="0" smtClean="0"/>
              <a:t>/</a:t>
            </a:r>
            <a:r>
              <a:rPr lang="en-US" sz="2800" dirty="0" err="1" smtClean="0"/>
              <a:t>rəʊd</a:t>
            </a:r>
            <a:r>
              <a:rPr lang="en-US" sz="2800" dirty="0" smtClean="0"/>
              <a:t>/ /</a:t>
            </a:r>
            <a:r>
              <a:rPr lang="en-US" sz="2800" dirty="0" err="1" smtClean="0"/>
              <a:t>sain</a:t>
            </a:r>
            <a:r>
              <a:rPr lang="en-US" sz="2800" dirty="0" smtClean="0"/>
              <a:t>/</a:t>
            </a:r>
            <a:endParaRPr lang="en-US" sz="2800" b="1" dirty="0" smtClean="0"/>
          </a:p>
          <a:p>
            <a:endParaRPr lang="en-US" sz="3600" b="1" dirty="0" smtClean="0"/>
          </a:p>
          <a:p>
            <a:endParaRPr lang="en-US" sz="3500" dirty="0" smtClean="0"/>
          </a:p>
          <a:p>
            <a:endParaRPr lang="vi-VN" sz="3500" dirty="0"/>
          </a:p>
        </p:txBody>
      </p:sp>
      <p:sp>
        <p:nvSpPr>
          <p:cNvPr id="5" name="Rectangle 4"/>
          <p:cNvSpPr/>
          <p:nvPr/>
        </p:nvSpPr>
        <p:spPr>
          <a:xfrm>
            <a:off x="4419600" y="4537516"/>
            <a:ext cx="3629520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dirty="0" smtClean="0"/>
              <a:t>A</a:t>
            </a:r>
            <a:r>
              <a:rPr lang="vi-VN" sz="3500" b="1" dirty="0" smtClean="0"/>
              <a:t>ccident</a:t>
            </a:r>
            <a:r>
              <a:rPr lang="vi-VN" sz="3500" dirty="0"/>
              <a:t>: tai </a:t>
            </a:r>
            <a:r>
              <a:rPr lang="vi-VN" sz="3500" dirty="0" smtClean="0"/>
              <a:t>nạn</a:t>
            </a:r>
            <a:endParaRPr lang="en-US" sz="3500" dirty="0" smtClean="0"/>
          </a:p>
          <a:p>
            <a:r>
              <a:rPr lang="en-US" sz="2800" dirty="0" smtClean="0"/>
              <a:t>/'</a:t>
            </a:r>
            <a:r>
              <a:rPr lang="en-US" sz="2800" dirty="0" err="1" smtClean="0"/>
              <a:t>æksidənt</a:t>
            </a:r>
            <a:r>
              <a:rPr lang="en-US" sz="2800" dirty="0" smtClean="0"/>
              <a:t>/</a:t>
            </a:r>
            <a:endParaRPr lang="en-US" sz="2800" b="1" dirty="0" smtClean="0"/>
          </a:p>
          <a:p>
            <a:endParaRPr lang="vi-VN" sz="3500" dirty="0"/>
          </a:p>
        </p:txBody>
      </p:sp>
      <p:pic>
        <p:nvPicPr>
          <p:cNvPr id="6" name="Picture 5" descr="ban-tin-tai-nan-giao-thong-moi-nhat-24h-ngay-26-6-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54330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6680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143000"/>
            <a:ext cx="7086600" cy="750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+mj-lt"/>
              </a:rPr>
              <a:t>V</a:t>
            </a:r>
            <a:r>
              <a:rPr lang="vi-VN" sz="4000" b="1" dirty="0" smtClean="0">
                <a:latin typeface="+mj-lt"/>
              </a:rPr>
              <a:t>ehicle</a:t>
            </a:r>
            <a:r>
              <a:rPr lang="vi-VN" sz="4000" dirty="0">
                <a:latin typeface="+mj-lt"/>
              </a:rPr>
              <a:t>: phương </a:t>
            </a:r>
            <a:r>
              <a:rPr lang="vi-VN" sz="4000" dirty="0" smtClean="0">
                <a:latin typeface="+mj-lt"/>
              </a:rPr>
              <a:t>tiện</a:t>
            </a:r>
            <a:endParaRPr lang="en-US" sz="4000" dirty="0" smtClean="0">
              <a:latin typeface="+mj-lt"/>
            </a:endParaRPr>
          </a:p>
          <a:p>
            <a:r>
              <a:rPr lang="en-US" sz="2800" b="1" dirty="0" smtClean="0"/>
              <a:t> </a:t>
            </a:r>
            <a:r>
              <a:rPr lang="en-US" sz="2800" smtClean="0"/>
              <a:t>/'vi:ikl</a:t>
            </a:r>
            <a:r>
              <a:rPr lang="en-US" sz="2800" dirty="0" smtClean="0"/>
              <a:t>/</a:t>
            </a:r>
            <a:endParaRPr lang="vi-VN" sz="2800" dirty="0" smtClean="0">
              <a:latin typeface="+mj-lt"/>
            </a:endParaRPr>
          </a:p>
          <a:p>
            <a:r>
              <a:rPr lang="en-US" sz="4000" b="1" dirty="0" smtClean="0">
                <a:latin typeface="+mj-lt"/>
              </a:rPr>
              <a:t>P</a:t>
            </a:r>
            <a:r>
              <a:rPr lang="vi-VN" sz="4000" b="1" dirty="0" smtClean="0">
                <a:latin typeface="+mj-lt"/>
              </a:rPr>
              <a:t>assenger</a:t>
            </a:r>
            <a:r>
              <a:rPr lang="vi-VN" sz="4000" dirty="0">
                <a:latin typeface="+mj-lt"/>
              </a:rPr>
              <a:t>: hành </a:t>
            </a:r>
            <a:r>
              <a:rPr lang="vi-VN" sz="4000" dirty="0" smtClean="0">
                <a:latin typeface="+mj-lt"/>
              </a:rPr>
              <a:t>khách</a:t>
            </a:r>
            <a:endParaRPr lang="en-US" sz="4000" dirty="0" smtClean="0">
              <a:latin typeface="+mj-lt"/>
            </a:endParaRPr>
          </a:p>
          <a:p>
            <a:r>
              <a:rPr lang="en-US" sz="2800" b="1" dirty="0" smtClean="0"/>
              <a:t> </a:t>
            </a:r>
            <a:r>
              <a:rPr lang="en-US" sz="3200" dirty="0" smtClean="0"/>
              <a:t>/'</a:t>
            </a:r>
            <a:r>
              <a:rPr lang="en-US" sz="3200" dirty="0" err="1" smtClean="0"/>
              <a:t>pæsindʒə</a:t>
            </a:r>
            <a:r>
              <a:rPr lang="en-US" sz="3200" dirty="0" smtClean="0"/>
              <a:t>[r]/</a:t>
            </a:r>
            <a:r>
              <a:rPr lang="en-US" sz="4000" b="1" dirty="0" smtClean="0"/>
              <a:t>  </a:t>
            </a:r>
            <a:endParaRPr lang="vi-VN" sz="4000" dirty="0" smtClean="0">
              <a:latin typeface="+mj-lt"/>
            </a:endParaRPr>
          </a:p>
          <a:p>
            <a:r>
              <a:rPr lang="de-DE" sz="4000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de-DE" sz="4000" b="1" dirty="0" smtClean="0">
                <a:latin typeface="Times New Roman" pitchFamily="18" charset="0"/>
                <a:cs typeface="Times New Roman" pitchFamily="18" charset="0"/>
              </a:rPr>
              <a:t>il</a:t>
            </a:r>
            <a:r>
              <a:rPr lang="de-DE" sz="40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de-DE" sz="4000" dirty="0" smtClean="0">
                <a:latin typeface="Times New Roman" pitchFamily="18" charset="0"/>
                <a:cs typeface="Times New Roman" pitchFamily="18" charset="0"/>
              </a:rPr>
              <a:t>dầu</a:t>
            </a:r>
          </a:p>
          <a:p>
            <a:r>
              <a:rPr lang="en-US" sz="2800" dirty="0" smtClean="0"/>
              <a:t>/</a:t>
            </a:r>
            <a:r>
              <a:rPr lang="en-US" sz="2800" dirty="0" err="1" smtClean="0"/>
              <a:t>ɔil</a:t>
            </a:r>
            <a:r>
              <a:rPr lang="en-US" sz="2800" dirty="0" smtClean="0"/>
              <a:t>/</a:t>
            </a:r>
            <a:r>
              <a:rPr lang="de-DE" sz="36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de-DE" sz="3600" dirty="0">
                <a:latin typeface="Times New Roman" pitchFamily="18" charset="0"/>
                <a:cs typeface="Times New Roman" pitchFamily="18" charset="0"/>
              </a:rPr>
            </a:br>
            <a:r>
              <a:rPr lang="de-DE" sz="4000" b="1" dirty="0" smtClean="0">
                <a:latin typeface="Times New Roman" pitchFamily="18" charset="0"/>
                <a:cs typeface="Times New Roman" pitchFamily="18" charset="0"/>
              </a:rPr>
              <a:t>Diesel</a:t>
            </a:r>
            <a:r>
              <a:rPr lang="de-DE" sz="4000" dirty="0">
                <a:latin typeface="Times New Roman" pitchFamily="18" charset="0"/>
                <a:cs typeface="Times New Roman" pitchFamily="18" charset="0"/>
              </a:rPr>
              <a:t>: dầu </a:t>
            </a:r>
            <a:r>
              <a:rPr lang="de-DE" sz="4000" dirty="0" smtClean="0">
                <a:latin typeface="Times New Roman" pitchFamily="18" charset="0"/>
                <a:cs typeface="Times New Roman" pitchFamily="18" charset="0"/>
              </a:rPr>
              <a:t>diesel</a:t>
            </a:r>
            <a:endParaRPr lang="de-DE" sz="3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/>
              <a:t>/'</a:t>
            </a:r>
            <a:r>
              <a:rPr lang="en-US" sz="2800" dirty="0" err="1" smtClean="0"/>
              <a:t>di:zl</a:t>
            </a:r>
            <a:r>
              <a:rPr lang="en-US" sz="2800" dirty="0" smtClean="0"/>
              <a:t>/</a:t>
            </a:r>
            <a:r>
              <a:rPr lang="de-DE" sz="36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de-DE" sz="3600" dirty="0">
                <a:latin typeface="Times New Roman" pitchFamily="18" charset="0"/>
                <a:cs typeface="Times New Roman" pitchFamily="18" charset="0"/>
              </a:rPr>
            </a:br>
            <a:r>
              <a:rPr lang="de-DE" sz="4000" b="1" dirty="0" smtClean="0">
                <a:latin typeface="Times New Roman" pitchFamily="18" charset="0"/>
                <a:cs typeface="Times New Roman" pitchFamily="18" charset="0"/>
              </a:rPr>
              <a:t>Petrol</a:t>
            </a:r>
            <a:r>
              <a:rPr lang="de-DE" sz="40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de-DE" sz="4000" dirty="0" smtClean="0">
                <a:latin typeface="Times New Roman" pitchFamily="18" charset="0"/>
                <a:cs typeface="Times New Roman" pitchFamily="18" charset="0"/>
              </a:rPr>
              <a:t>xăng</a:t>
            </a:r>
            <a:endParaRPr lang="de-DE" sz="3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/>
              <a:t>/'</a:t>
            </a:r>
            <a:r>
              <a:rPr lang="en-US" sz="2800" dirty="0" err="1" smtClean="0"/>
              <a:t>petrəl</a:t>
            </a:r>
            <a:r>
              <a:rPr lang="en-US" sz="2800" dirty="0" smtClean="0"/>
              <a:t>/</a:t>
            </a:r>
            <a:endParaRPr lang="en-US" sz="2800" b="1" dirty="0" smtClean="0"/>
          </a:p>
          <a:p>
            <a:endParaRPr lang="de-DE" sz="3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vi-VN" sz="3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vi-VN" sz="3500" dirty="0">
                <a:latin typeface="+mj-lt"/>
              </a:rPr>
              <a:t/>
            </a:r>
            <a:br>
              <a:rPr lang="vi-VN" sz="3500" dirty="0">
                <a:latin typeface="+mj-lt"/>
              </a:rPr>
            </a:br>
            <a:endParaRPr lang="vi-VN" sz="35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0" y="228600"/>
            <a:ext cx="58015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Other new words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781260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sz="3200" smtClean="0"/>
              <a:t>He </a:t>
            </a:r>
            <a:r>
              <a:rPr lang="en-US" sz="3200" smtClean="0"/>
              <a:t>gets .............the car and turns the key on. It is raining ouside and the street is almost empty. </a:t>
            </a:r>
            <a:endParaRPr lang="en-US" sz="3200" smtClean="0"/>
          </a:p>
          <a:p>
            <a:pPr marL="0" indent="0">
              <a:buNone/>
            </a:pPr>
            <a:r>
              <a:rPr lang="en-US" sz="3200" smtClean="0"/>
              <a:t>a. On 	b. in			c. out   	d. off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13701193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577641"/>
              </p:ext>
            </p:extLst>
          </p:nvPr>
        </p:nvGraphicFramePr>
        <p:xfrm>
          <a:off x="0" y="533400"/>
          <a:ext cx="914400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7200"/>
                <a:gridCol w="4876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POSITIVE</a:t>
                      </a:r>
                      <a:r>
                        <a:rPr lang="en-US" sz="2800" b="1" baseline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ADJECTIVES</a:t>
                      </a:r>
                      <a:endParaRPr lang="en-US" sz="2800" b="1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NEGATIVE</a:t>
                      </a:r>
                      <a:r>
                        <a:rPr lang="en-US" sz="2800" b="1" baseline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ADJECTIVES</a:t>
                      </a:r>
                      <a:endParaRPr lang="en-US" sz="2800" b="1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smtClean="0">
                          <a:latin typeface="Times New Roman" pitchFamily="18" charset="0"/>
                          <a:cs typeface="Times New Roman" pitchFamily="18" charset="0"/>
                        </a:rPr>
                        <a:t>Safe</a:t>
                      </a:r>
                    </a:p>
                    <a:p>
                      <a:r>
                        <a:rPr lang="en-US" sz="3600" smtClean="0">
                          <a:latin typeface="Times New Roman" pitchFamily="18" charset="0"/>
                          <a:cs typeface="Times New Roman" pitchFamily="18" charset="0"/>
                        </a:rPr>
                        <a:t>quiet</a:t>
                      </a:r>
                      <a:endParaRPr lang="en-US" sz="360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en-US" sz="3600" smtClean="0">
                          <a:latin typeface="Times New Roman" pitchFamily="18" charset="0"/>
                          <a:cs typeface="Times New Roman" pitchFamily="18" charset="0"/>
                        </a:rPr>
                        <a:t>Fast </a:t>
                      </a:r>
                      <a:endParaRPr lang="en-US" sz="360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en-US" sz="3600" smtClean="0">
                          <a:latin typeface="Times New Roman" pitchFamily="18" charset="0"/>
                          <a:cs typeface="Times New Roman" pitchFamily="18" charset="0"/>
                        </a:rPr>
                        <a:t>relaxing</a:t>
                      </a:r>
                      <a:endParaRPr lang="en-US" sz="360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en-US" sz="3600" smtClean="0">
                          <a:latin typeface="Times New Roman" pitchFamily="18" charset="0"/>
                          <a:cs typeface="Times New Roman" pitchFamily="18" charset="0"/>
                        </a:rPr>
                        <a:t>Reliable</a:t>
                      </a:r>
                    </a:p>
                    <a:p>
                      <a:r>
                        <a:rPr lang="en-US" sz="3600" smtClean="0">
                          <a:latin typeface="Times New Roman" pitchFamily="18" charset="0"/>
                          <a:cs typeface="Times New Roman" pitchFamily="18" charset="0"/>
                        </a:rPr>
                        <a:t>Eco-friendly</a:t>
                      </a:r>
                      <a:endParaRPr lang="en-US" sz="360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en-US" sz="3600" smtClean="0">
                          <a:latin typeface="Times New Roman" pitchFamily="18" charset="0"/>
                          <a:cs typeface="Times New Roman" pitchFamily="18" charset="0"/>
                        </a:rPr>
                        <a:t>Economical</a:t>
                      </a:r>
                    </a:p>
                    <a:p>
                      <a:r>
                        <a:rPr lang="en-US" sz="3600" smtClean="0">
                          <a:latin typeface="Times New Roman" pitchFamily="18" charset="0"/>
                          <a:cs typeface="Times New Roman" pitchFamily="18" charset="0"/>
                        </a:rPr>
                        <a:t>Comfortable</a:t>
                      </a:r>
                    </a:p>
                    <a:p>
                      <a:r>
                        <a:rPr lang="en-US" sz="3600" smtClean="0">
                          <a:latin typeface="Times New Roman" pitchFamily="18" charset="0"/>
                          <a:cs typeface="Times New Roman" pitchFamily="18" charset="0"/>
                        </a:rPr>
                        <a:t>Energy</a:t>
                      </a:r>
                      <a:r>
                        <a:rPr lang="en-US" sz="3600" baseline="0" smtClean="0">
                          <a:latin typeface="Times New Roman" pitchFamily="18" charset="0"/>
                          <a:cs typeface="Times New Roman" pitchFamily="18" charset="0"/>
                        </a:rPr>
                        <a:t> efficient</a:t>
                      </a:r>
                      <a:endParaRPr lang="en-US" sz="360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US" sz="36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smtClean="0">
                          <a:latin typeface="Times New Roman" pitchFamily="18" charset="0"/>
                          <a:cs typeface="Times New Roman" pitchFamily="18" charset="0"/>
                        </a:rPr>
                        <a:t>Dangerous</a:t>
                      </a:r>
                    </a:p>
                    <a:p>
                      <a:r>
                        <a:rPr lang="en-US" sz="3600" smtClean="0">
                          <a:latin typeface="Times New Roman" pitchFamily="18" charset="0"/>
                          <a:cs typeface="Times New Roman" pitchFamily="18" charset="0"/>
                        </a:rPr>
                        <a:t>Noisy</a:t>
                      </a:r>
                    </a:p>
                    <a:p>
                      <a:r>
                        <a:rPr lang="en-US" sz="3600" smtClean="0">
                          <a:latin typeface="Times New Roman" pitchFamily="18" charset="0"/>
                          <a:cs typeface="Times New Roman" pitchFamily="18" charset="0"/>
                        </a:rPr>
                        <a:t>slow</a:t>
                      </a:r>
                      <a:endParaRPr lang="en-US" sz="360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en-US" sz="3600" smtClean="0">
                          <a:latin typeface="Times New Roman" pitchFamily="18" charset="0"/>
                          <a:cs typeface="Times New Roman" pitchFamily="18" charset="0"/>
                        </a:rPr>
                        <a:t>Stressful</a:t>
                      </a:r>
                    </a:p>
                    <a:p>
                      <a:r>
                        <a:rPr lang="en-US" sz="3600" smtClean="0">
                          <a:latin typeface="Times New Roman" pitchFamily="18" charset="0"/>
                          <a:cs typeface="Times New Roman" pitchFamily="18" charset="0"/>
                        </a:rPr>
                        <a:t>Not </a:t>
                      </a:r>
                      <a:r>
                        <a:rPr lang="en-US" sz="3600" smtClean="0">
                          <a:latin typeface="Times New Roman" pitchFamily="18" charset="0"/>
                          <a:cs typeface="Times New Roman" pitchFamily="18" charset="0"/>
                        </a:rPr>
                        <a:t>eco-friendly</a:t>
                      </a:r>
                      <a:endParaRPr lang="en-US" sz="360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en-US" sz="3600" smtClean="0">
                          <a:latin typeface="Times New Roman" pitchFamily="18" charset="0"/>
                          <a:cs typeface="Times New Roman" pitchFamily="18" charset="0"/>
                        </a:rPr>
                        <a:t>Crowded</a:t>
                      </a:r>
                      <a:endParaRPr lang="en-US" sz="360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US" sz="36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ound Single Corner Rectangle 4"/>
          <p:cNvSpPr/>
          <p:nvPr/>
        </p:nvSpPr>
        <p:spPr>
          <a:xfrm flipH="1">
            <a:off x="0" y="5669281"/>
            <a:ext cx="9144000" cy="1341119"/>
          </a:xfrm>
          <a:prstGeom prst="round1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 don’t prefer buses because it is very crowded,  and noisy. Besides, it is often late and polluted </a:t>
            </a:r>
            <a:endParaRPr lang="en-US" sz="36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1548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839200" cy="4389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smtClean="0"/>
              <a:t>Ride a bike = go cycling </a:t>
            </a:r>
            <a:r>
              <a:rPr lang="en-US" sz="4800" smtClean="0">
                <a:sym typeface="Wingdings" pitchFamily="2" charset="2"/>
              </a:rPr>
              <a:t> cycle</a:t>
            </a:r>
          </a:p>
          <a:p>
            <a:pPr marL="0" indent="0">
              <a:buNone/>
            </a:pPr>
            <a:r>
              <a:rPr lang="en-US" sz="4800" smtClean="0">
                <a:sym typeface="Wingdings" pitchFamily="2" charset="2"/>
              </a:rPr>
              <a:t>Rush hour: giờ cao điểm</a:t>
            </a:r>
          </a:p>
          <a:p>
            <a:pPr marL="0" indent="0">
              <a:buNone/>
            </a:pP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373543145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Kết quả hình ảnh cho mercede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85800"/>
            <a:ext cx="8229599" cy="617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457200" y="5105400"/>
            <a:ext cx="256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solidFill>
                  <a:srgbClr val="FF0000"/>
                </a:solidFill>
              </a:rPr>
              <a:t>ON LAND </a:t>
            </a:r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6" name="Title 5"/>
          <p:cNvSpPr txBox="1">
            <a:spLocks noGrp="1"/>
          </p:cNvSpPr>
          <p:nvPr>
            <p:ph type="title"/>
          </p:nvPr>
        </p:nvSpPr>
        <p:spPr>
          <a:xfrm>
            <a:off x="1828800" y="393412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solidFill>
                  <a:srgbClr val="FF0000"/>
                </a:solidFill>
              </a:rPr>
              <a:t>IN THE AIR</a:t>
            </a:r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8600" y="4831155"/>
            <a:ext cx="256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solidFill>
                  <a:srgbClr val="FF0000"/>
                </a:solidFill>
              </a:rPr>
              <a:t>AT SEA</a:t>
            </a:r>
            <a:endParaRPr lang="en-US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24570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26680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COMMON QUESTIONS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smtClean="0"/>
              <a:t>How do you travel around your city?</a:t>
            </a:r>
          </a:p>
          <a:p>
            <a:pPr marL="514350" indent="-514350">
              <a:buAutoNum type="arabicPeriod"/>
            </a:pPr>
            <a:r>
              <a:rPr lang="en-US" smtClean="0"/>
              <a:t>What is your favorite means of transport?</a:t>
            </a:r>
          </a:p>
          <a:p>
            <a:pPr marL="514350" indent="-514350">
              <a:buAutoNum type="arabicPeriod"/>
            </a:pPr>
            <a:r>
              <a:rPr lang="en-US" smtClean="0"/>
              <a:t>Do you ever use public transport?</a:t>
            </a:r>
          </a:p>
          <a:p>
            <a:pPr marL="514350" indent="-514350">
              <a:buAutoNum type="arabicPeriod"/>
            </a:pPr>
            <a:r>
              <a:rPr lang="en-US" smtClean="0"/>
              <a:t>What do you think about public transport in your city?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Do you have a car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?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What are the advantages of owning a car?</a:t>
            </a:r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5278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220200" cy="8229600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• 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Do you have a car? If not, does your family have a car?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 wish I could have a car. It is too expensive for me and my family to own a car in Vietnam because of taxes and petrol.</a:t>
            </a:r>
          </a:p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Do you often use public transportation? </a:t>
            </a:r>
          </a:p>
          <a:p>
            <a:pPr>
              <a:buNone/>
            </a:pPr>
            <a:r>
              <a:rPr lang="en-US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     Honestly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, I rarely use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public transportation like bus or train because they are not comfortable for me. Moreover, I like riding my motorbike best. 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5153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328583"/>
            <a:ext cx="9144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• Do you ride a bicycle more than once a week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       No, I don’t get it, because I’m no longer own a bicycle. But, in the future, I will do it to improve my heath.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•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How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many times have you traveled by airplane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       More than ten times. I often travel to HCM city,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Nha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Trang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city and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Da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Lat city.</a:t>
            </a:r>
          </a:p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• What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do you usually do when riding a train or bus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     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When riding a train or bus, I usually look at the sceneries and I take some photos.</a:t>
            </a:r>
          </a:p>
        </p:txBody>
      </p:sp>
    </p:spTree>
    <p:extLst>
      <p:ext uri="{BB962C8B-B14F-4D97-AF65-F5344CB8AC3E}">
        <p14:creationId xmlns:p14="http://schemas.microsoft.com/office/powerpoint/2010/main" val="2819266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"/>
            <a:ext cx="8458200" cy="6477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•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What kind of transportation do you use most often?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Do you sometimes take a taxi (cab)? • How do you "call" a taxi in your country from the side of the road?</a:t>
            </a:r>
          </a:p>
          <a:p>
            <a:pPr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      I often use motorbike</a:t>
            </a:r>
            <a:r>
              <a:rPr lang="en-US" sz="280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. This means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of </a:t>
            </a:r>
            <a:r>
              <a:rPr lang="en-US" sz="280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transport is the most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popular in </a:t>
            </a:r>
            <a:r>
              <a:rPr lang="en-US" sz="280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my country. </a:t>
            </a:r>
            <a:endParaRPr lang="en-US" sz="2800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26680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merece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066800"/>
            <a:ext cx="9525000" cy="545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49127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Ellinek </a:t>
            </a:r>
            <a:r>
              <a:rPr lang="en-US"/>
              <a:t>created the Mercedes trademark in 1902, naming the cars after his daughter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81200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p:pic>
        <p:nvPicPr>
          <p:cNvPr id="3074" name="Picture 2" descr="https://upload.wikimedia.org/wikipedia/commons/thumb/9/90/Wimbit-Jellinek-Main.jpg/213px-Wimbit-Jellinek-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714" y="2003023"/>
            <a:ext cx="3124200" cy="485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1237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No Tran\Desktop\2435882_BMW-Bicycle-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609600"/>
            <a:ext cx="5334000" cy="356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33600" y="4495800"/>
            <a:ext cx="5024132" cy="32008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dirty="0" smtClean="0"/>
              <a:t> </a:t>
            </a:r>
            <a:r>
              <a:rPr lang="en-US" sz="3500" b="1" dirty="0" smtClean="0"/>
              <a:t> B</a:t>
            </a:r>
            <a:r>
              <a:rPr lang="vi-VN" sz="3500" b="1" dirty="0" smtClean="0"/>
              <a:t>ike</a:t>
            </a:r>
            <a:r>
              <a:rPr lang="vi-VN" sz="3500" dirty="0"/>
              <a:t>:</a:t>
            </a:r>
            <a:r>
              <a:rPr lang="vi-VN" sz="3500" b="1" dirty="0"/>
              <a:t> </a:t>
            </a:r>
            <a:r>
              <a:rPr lang="vi-VN" sz="3500" dirty="0"/>
              <a:t>xe đạp = </a:t>
            </a:r>
            <a:r>
              <a:rPr lang="en-US" sz="3500" b="1" smtClean="0"/>
              <a:t>B</a:t>
            </a:r>
            <a:r>
              <a:rPr lang="vi-VN" sz="3500" b="1" smtClean="0"/>
              <a:t>icycle</a:t>
            </a:r>
            <a:r>
              <a:rPr lang="en-US" sz="3500" b="1" smtClean="0"/>
              <a:t> </a:t>
            </a:r>
            <a:endParaRPr lang="en-US" sz="3500" b="1" dirty="0" smtClean="0"/>
          </a:p>
          <a:p>
            <a:r>
              <a:rPr lang="en-US" sz="2800" b="1" dirty="0" smtClean="0"/>
              <a:t>   </a:t>
            </a:r>
            <a:r>
              <a:rPr lang="en-US" sz="2800" dirty="0" smtClean="0"/>
              <a:t>/</a:t>
            </a:r>
            <a:r>
              <a:rPr lang="en-US" sz="2800" dirty="0" err="1" smtClean="0"/>
              <a:t>baik</a:t>
            </a:r>
            <a:r>
              <a:rPr lang="en-US" sz="2800" dirty="0" smtClean="0"/>
              <a:t>/</a:t>
            </a:r>
            <a:r>
              <a:rPr lang="en-US" sz="2800" b="1" dirty="0" smtClean="0"/>
              <a:t>                          </a:t>
            </a:r>
            <a:r>
              <a:rPr lang="en-US" sz="2800" dirty="0" smtClean="0"/>
              <a:t>/</a:t>
            </a:r>
            <a:r>
              <a:rPr lang="en-US" sz="2800" smtClean="0"/>
              <a:t>'</a:t>
            </a:r>
            <a:r>
              <a:rPr lang="en-US" sz="2800" err="1" smtClean="0"/>
              <a:t>baisikl</a:t>
            </a:r>
            <a:r>
              <a:rPr lang="en-US" sz="2800" smtClean="0"/>
              <a:t>/</a:t>
            </a:r>
          </a:p>
          <a:p>
            <a:endParaRPr lang="en-US" sz="2800" b="1"/>
          </a:p>
          <a:p>
            <a:r>
              <a:rPr lang="en-US" sz="4000" b="1" smtClean="0">
                <a:solidFill>
                  <a:srgbClr val="FF0000"/>
                </a:solidFill>
              </a:rPr>
              <a:t>TRANSPORT</a:t>
            </a:r>
            <a:endParaRPr lang="en-US" sz="4000" b="1" dirty="0" smtClean="0">
              <a:solidFill>
                <a:srgbClr val="FF0000"/>
              </a:solidFill>
            </a:endParaRPr>
          </a:p>
          <a:p>
            <a:endParaRPr lang="en-US" sz="3600" b="1" dirty="0" smtClean="0"/>
          </a:p>
          <a:p>
            <a:endParaRPr lang="vi-VN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-32658" y="50225"/>
            <a:ext cx="9100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ON LAND </a:t>
            </a:r>
          </a:p>
        </p:txBody>
      </p:sp>
    </p:spTree>
    <p:extLst>
      <p:ext uri="{BB962C8B-B14F-4D97-AF65-F5344CB8AC3E}">
        <p14:creationId xmlns:p14="http://schemas.microsoft.com/office/powerpoint/2010/main" val="108384304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38800" y="914400"/>
            <a:ext cx="27792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dirty="0" smtClean="0"/>
              <a:t>Train</a:t>
            </a:r>
            <a:r>
              <a:rPr lang="vi-VN" sz="3500" dirty="0" smtClean="0"/>
              <a:t>:</a:t>
            </a:r>
            <a:r>
              <a:rPr lang="vi-VN" sz="3500" b="1" dirty="0" smtClean="0"/>
              <a:t> </a:t>
            </a:r>
            <a:r>
              <a:rPr lang="en-US" sz="3500" dirty="0" err="1" smtClean="0"/>
              <a:t>Tàu</a:t>
            </a:r>
            <a:r>
              <a:rPr lang="en-US" sz="3500" dirty="0" smtClean="0"/>
              <a:t> </a:t>
            </a:r>
            <a:r>
              <a:rPr lang="en-US" sz="3500" dirty="0" err="1" smtClean="0"/>
              <a:t>hỏa</a:t>
            </a:r>
            <a:endParaRPr lang="en-US" sz="3500" dirty="0" smtClean="0"/>
          </a:p>
          <a:p>
            <a:r>
              <a:rPr lang="en-US" sz="2800" dirty="0" smtClean="0"/>
              <a:t>/</a:t>
            </a:r>
            <a:r>
              <a:rPr lang="en-US" sz="2800" dirty="0" err="1" smtClean="0"/>
              <a:t>trein</a:t>
            </a:r>
            <a:r>
              <a:rPr lang="en-US" sz="2800" dirty="0" smtClean="0"/>
              <a:t>/</a:t>
            </a:r>
            <a:endParaRPr lang="en-US" sz="2800" b="1" dirty="0" smtClean="0"/>
          </a:p>
          <a:p>
            <a:endParaRPr lang="en-US" sz="2800" b="1" dirty="0" smtClean="0"/>
          </a:p>
          <a:p>
            <a:endParaRPr lang="vi-VN" sz="3500" b="1" dirty="0"/>
          </a:p>
        </p:txBody>
      </p:sp>
      <p:pic>
        <p:nvPicPr>
          <p:cNvPr id="7" name="Picture 6" descr="tau-hoa-toi-da-na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5363603" cy="2982163"/>
          </a:xfrm>
          <a:prstGeom prst="rect">
            <a:avLst/>
          </a:prstGeom>
        </p:spPr>
      </p:pic>
      <p:pic>
        <p:nvPicPr>
          <p:cNvPr id="4100" name="Picture 4" descr="Kết quả hình ảnh cho SUBWAY TRANSP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57" y="2851381"/>
            <a:ext cx="5962723" cy="379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248400" y="3962400"/>
            <a:ext cx="2721771" cy="34317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smtClean="0"/>
              <a:t>Subway</a:t>
            </a:r>
            <a:r>
              <a:rPr lang="vi-VN" sz="3500" smtClean="0"/>
              <a:t>:</a:t>
            </a:r>
            <a:r>
              <a:rPr lang="vi-VN" sz="3500" b="1" smtClean="0"/>
              <a:t> </a:t>
            </a:r>
            <a:r>
              <a:rPr lang="en-US" sz="3500" smtClean="0"/>
              <a:t>Tài </a:t>
            </a:r>
          </a:p>
          <a:p>
            <a:r>
              <a:rPr lang="en-US" sz="3500" smtClean="0"/>
              <a:t>điện ngầm</a:t>
            </a:r>
            <a:endParaRPr lang="en-US" sz="3500" dirty="0" smtClean="0"/>
          </a:p>
          <a:p>
            <a:r>
              <a:rPr lang="en-US" sz="2800" smtClean="0"/>
              <a:t>/</a:t>
            </a:r>
            <a:r>
              <a:rPr lang="en-US" sz="2800"/>
              <a:t>'sʌbwei</a:t>
            </a:r>
            <a:r>
              <a:rPr lang="en-US" sz="2800" smtClean="0"/>
              <a:t>/</a:t>
            </a:r>
          </a:p>
          <a:p>
            <a:r>
              <a:rPr lang="en-US" sz="2800" b="1" smtClean="0"/>
              <a:t>Underground</a:t>
            </a:r>
          </a:p>
          <a:p>
            <a:r>
              <a:rPr lang="en-US" sz="2800" b="1" smtClean="0"/>
              <a:t>Metro</a:t>
            </a:r>
            <a:endParaRPr lang="en-US" sz="2800" b="1" dirty="0" smtClean="0"/>
          </a:p>
          <a:p>
            <a:endParaRPr lang="en-US" sz="2800" b="1" dirty="0" smtClean="0"/>
          </a:p>
          <a:p>
            <a:endParaRPr lang="vi-VN" sz="3500" b="1" dirty="0"/>
          </a:p>
        </p:txBody>
      </p:sp>
    </p:spTree>
    <p:extLst>
      <p:ext uri="{BB962C8B-B14F-4D97-AF65-F5344CB8AC3E}">
        <p14:creationId xmlns:p14="http://schemas.microsoft.com/office/powerpoint/2010/main" val="411005634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No Tran\Desktop\astonmartinvanquish_fins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3137"/>
            <a:ext cx="472440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No Tran\Desktop\thung-xe-tai-ve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03073"/>
            <a:ext cx="4724400" cy="285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34000" y="990600"/>
            <a:ext cx="2489784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500" b="1" dirty="0"/>
              <a:t> </a:t>
            </a:r>
            <a:r>
              <a:rPr lang="en-US" sz="3500" b="1" dirty="0" smtClean="0"/>
              <a:t>C</a:t>
            </a:r>
            <a:r>
              <a:rPr lang="vi-VN" sz="3500" b="1" dirty="0" smtClean="0"/>
              <a:t>ar</a:t>
            </a:r>
            <a:r>
              <a:rPr lang="vi-VN" sz="3500" dirty="0"/>
              <a:t>:</a:t>
            </a:r>
            <a:r>
              <a:rPr lang="vi-VN" sz="3500" b="1" dirty="0"/>
              <a:t> </a:t>
            </a:r>
            <a:r>
              <a:rPr lang="vi-VN" sz="3500" dirty="0" smtClean="0"/>
              <a:t>xe hơi</a:t>
            </a:r>
            <a:endParaRPr lang="en-US" sz="3500" dirty="0" smtClean="0"/>
          </a:p>
          <a:p>
            <a:r>
              <a:rPr lang="en-US" sz="2800" dirty="0" smtClean="0"/>
              <a:t>  /</a:t>
            </a:r>
            <a:r>
              <a:rPr lang="en-US" sz="2800" dirty="0" err="1" smtClean="0"/>
              <a:t>kɑ</a:t>
            </a:r>
            <a:r>
              <a:rPr lang="en-US" sz="2800" dirty="0" smtClean="0"/>
              <a:t>:[r]/</a:t>
            </a:r>
            <a:endParaRPr lang="en-US" sz="2800" b="1" dirty="0" smtClean="0"/>
          </a:p>
          <a:p>
            <a:endParaRPr lang="vi-VN" sz="3500" b="1" dirty="0"/>
          </a:p>
        </p:txBody>
      </p:sp>
      <p:sp>
        <p:nvSpPr>
          <p:cNvPr id="3" name="Rectangle 2"/>
          <p:cNvSpPr/>
          <p:nvPr/>
        </p:nvSpPr>
        <p:spPr>
          <a:xfrm>
            <a:off x="5486400" y="4495800"/>
            <a:ext cx="2973891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dirty="0" smtClean="0"/>
              <a:t>V</a:t>
            </a:r>
            <a:r>
              <a:rPr lang="vi-VN" sz="3500" b="1" dirty="0" smtClean="0"/>
              <a:t>an</a:t>
            </a:r>
            <a:r>
              <a:rPr lang="vi-VN" sz="3500" dirty="0"/>
              <a:t>:</a:t>
            </a:r>
            <a:r>
              <a:rPr lang="vi-VN" sz="3500" b="1" dirty="0"/>
              <a:t> </a:t>
            </a:r>
            <a:r>
              <a:rPr lang="vi-VN" sz="3500" dirty="0"/>
              <a:t>xe </a:t>
            </a:r>
            <a:r>
              <a:rPr lang="vi-VN" sz="3500" dirty="0" smtClean="0"/>
              <a:t>thùng</a:t>
            </a:r>
            <a:endParaRPr lang="en-US" sz="3500" dirty="0" smtClean="0"/>
          </a:p>
          <a:p>
            <a:r>
              <a:rPr lang="en-US" sz="2800" dirty="0" smtClean="0"/>
              <a:t>/</a:t>
            </a:r>
            <a:r>
              <a:rPr lang="en-US" sz="2800" dirty="0" err="1" smtClean="0"/>
              <a:t>væn</a:t>
            </a:r>
            <a:r>
              <a:rPr lang="en-US" sz="2800" dirty="0" smtClean="0"/>
              <a:t>/</a:t>
            </a:r>
            <a:endParaRPr lang="en-US" sz="2800" b="1" dirty="0" smtClean="0"/>
          </a:p>
          <a:p>
            <a:endParaRPr lang="vi-VN" sz="3500" b="1" dirty="0"/>
          </a:p>
        </p:txBody>
      </p:sp>
    </p:spTree>
    <p:extLst>
      <p:ext uri="{BB962C8B-B14F-4D97-AF65-F5344CB8AC3E}">
        <p14:creationId xmlns:p14="http://schemas.microsoft.com/office/powerpoint/2010/main" val="411005634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No Tran\Desktop\1453800849-giuong-nam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8945"/>
            <a:ext cx="47625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No Tran\Desktop\xe-buyt-tu-lai-mercedes-benz-future-bus-ra-mat-toan-ca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657600"/>
            <a:ext cx="47625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1200" y="1334345"/>
            <a:ext cx="327044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C</a:t>
            </a:r>
            <a:r>
              <a:rPr lang="vi-VN" sz="3200" b="1" dirty="0" smtClean="0"/>
              <a:t>aravan</a:t>
            </a:r>
            <a:r>
              <a:rPr lang="vi-VN" sz="3200" dirty="0" smtClean="0"/>
              <a:t>:</a:t>
            </a:r>
            <a:r>
              <a:rPr lang="vi-VN" sz="3200" b="1" dirty="0" smtClean="0"/>
              <a:t> </a:t>
            </a:r>
            <a:r>
              <a:rPr lang="vi-VN" sz="3200" dirty="0" smtClean="0"/>
              <a:t>xe nhà</a:t>
            </a:r>
            <a:br>
              <a:rPr lang="vi-VN" sz="3200" dirty="0" smtClean="0"/>
            </a:br>
            <a:r>
              <a:rPr lang="vi-VN" sz="3200" dirty="0" smtClean="0"/>
              <a:t> lưu động </a:t>
            </a:r>
            <a:endParaRPr lang="en-US" sz="3200" dirty="0" smtClean="0"/>
          </a:p>
          <a:p>
            <a:r>
              <a:rPr lang="en-US" sz="2800" dirty="0" smtClean="0"/>
              <a:t>/'</a:t>
            </a:r>
            <a:r>
              <a:rPr lang="en-US" sz="2800" dirty="0" err="1" smtClean="0"/>
              <a:t>kærəvæn</a:t>
            </a:r>
            <a:r>
              <a:rPr lang="en-US" sz="2800" dirty="0" smtClean="0"/>
              <a:t>/</a:t>
            </a:r>
            <a:endParaRPr lang="en-US" sz="2800" b="1" dirty="0" smtClean="0"/>
          </a:p>
          <a:p>
            <a:endParaRPr lang="vi-VN" sz="3000" b="1" dirty="0"/>
          </a:p>
        </p:txBody>
      </p:sp>
      <p:sp>
        <p:nvSpPr>
          <p:cNvPr id="3" name="Rectangle 2"/>
          <p:cNvSpPr/>
          <p:nvPr/>
        </p:nvSpPr>
        <p:spPr>
          <a:xfrm>
            <a:off x="5791200" y="4648200"/>
            <a:ext cx="2555508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200" b="1" dirty="0"/>
              <a:t> </a:t>
            </a:r>
            <a:r>
              <a:rPr lang="en-US" sz="3200" b="1" dirty="0" smtClean="0"/>
              <a:t>B</a:t>
            </a:r>
            <a:r>
              <a:rPr lang="vi-VN" sz="3200" b="1" dirty="0" smtClean="0"/>
              <a:t>us</a:t>
            </a:r>
            <a:r>
              <a:rPr lang="vi-VN" sz="3200" dirty="0"/>
              <a:t>: xe </a:t>
            </a:r>
            <a:r>
              <a:rPr lang="vi-VN" sz="3200" dirty="0" smtClean="0"/>
              <a:t>buýt</a:t>
            </a:r>
            <a:endParaRPr lang="en-US" sz="3200" dirty="0" smtClean="0"/>
          </a:p>
          <a:p>
            <a:r>
              <a:rPr lang="en-US" sz="2800" dirty="0" smtClean="0"/>
              <a:t>/</a:t>
            </a:r>
            <a:r>
              <a:rPr lang="en-US" sz="2800" dirty="0" err="1" smtClean="0"/>
              <a:t>bʌs</a:t>
            </a:r>
            <a:r>
              <a:rPr lang="en-US" sz="2800" dirty="0" smtClean="0"/>
              <a:t>/</a:t>
            </a:r>
            <a:endParaRPr lang="en-US" sz="2800" b="1" dirty="0" smtClean="0"/>
          </a:p>
          <a:p>
            <a:endParaRPr lang="vi-VN" sz="3200" b="1" dirty="0"/>
          </a:p>
        </p:txBody>
      </p:sp>
    </p:spTree>
    <p:extLst>
      <p:ext uri="{BB962C8B-B14F-4D97-AF65-F5344CB8AC3E}">
        <p14:creationId xmlns:p14="http://schemas.microsoft.com/office/powerpoint/2010/main" val="244255398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No Tran\Desktop\FAW-J6P-6x4-Dump-Truck-CA3250P66-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3165763" cy="197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No Tran\Desktop\2_Honda_Lea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62401"/>
            <a:ext cx="2693433" cy="175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No Tran\Desktop\Brand-New-MZ-1-12-Scale-font-b-Diecast-b-font-font-b-Motorcycle-b-fon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028210"/>
            <a:ext cx="2133600" cy="170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" y="2743200"/>
            <a:ext cx="3432350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 b="1" dirty="0" smtClean="0">
                <a:solidFill>
                  <a:prstClr val="black"/>
                </a:solidFill>
              </a:rPr>
              <a:t>Lorry/truck</a:t>
            </a:r>
            <a:r>
              <a:rPr lang="vi-VN" sz="3000" dirty="0" smtClean="0">
                <a:solidFill>
                  <a:prstClr val="black"/>
                </a:solidFill>
              </a:rPr>
              <a:t>:</a:t>
            </a:r>
            <a:r>
              <a:rPr lang="vi-VN" sz="3000" b="1" dirty="0" smtClean="0">
                <a:solidFill>
                  <a:prstClr val="black"/>
                </a:solidFill>
              </a:rPr>
              <a:t> </a:t>
            </a:r>
            <a:r>
              <a:rPr lang="vi-VN" sz="3000" dirty="0">
                <a:solidFill>
                  <a:prstClr val="black"/>
                </a:solidFill>
              </a:rPr>
              <a:t>xe </a:t>
            </a:r>
            <a:r>
              <a:rPr lang="vi-VN" sz="3000" dirty="0" smtClean="0">
                <a:solidFill>
                  <a:prstClr val="black"/>
                </a:solidFill>
              </a:rPr>
              <a:t>tải</a:t>
            </a:r>
            <a:endParaRPr lang="en-US" sz="3000" dirty="0" smtClean="0">
              <a:solidFill>
                <a:prstClr val="black"/>
              </a:solidFill>
            </a:endParaRPr>
          </a:p>
          <a:p>
            <a:r>
              <a:rPr lang="en-US" sz="3200" b="1" dirty="0" smtClean="0">
                <a:solidFill>
                  <a:prstClr val="black"/>
                </a:solidFill>
              </a:rPr>
              <a:t> </a:t>
            </a:r>
            <a:r>
              <a:rPr lang="en-US" sz="2800" dirty="0" smtClean="0">
                <a:solidFill>
                  <a:prstClr val="black"/>
                </a:solidFill>
              </a:rPr>
              <a:t>/'</a:t>
            </a:r>
            <a:r>
              <a:rPr lang="en-US" sz="2800" dirty="0" err="1" smtClean="0">
                <a:solidFill>
                  <a:prstClr val="black"/>
                </a:solidFill>
              </a:rPr>
              <a:t>lɒri</a:t>
            </a:r>
            <a:r>
              <a:rPr lang="en-US" sz="2800" dirty="0" smtClean="0">
                <a:solidFill>
                  <a:prstClr val="black"/>
                </a:solidFill>
              </a:rPr>
              <a:t>//</a:t>
            </a:r>
            <a:r>
              <a:rPr lang="en-US" sz="2800" dirty="0" err="1" smtClean="0">
                <a:solidFill>
                  <a:prstClr val="black"/>
                </a:solidFill>
              </a:rPr>
              <a:t>trʌk</a:t>
            </a:r>
            <a:r>
              <a:rPr lang="en-US" sz="2800" dirty="0" smtClean="0">
                <a:solidFill>
                  <a:prstClr val="black"/>
                </a:solidFill>
              </a:rPr>
              <a:t>/</a:t>
            </a:r>
            <a:endParaRPr lang="en-US" sz="2800" b="1" dirty="0" smtClean="0">
              <a:solidFill>
                <a:prstClr val="black"/>
              </a:solidFill>
            </a:endParaRPr>
          </a:p>
          <a:p>
            <a:r>
              <a:rPr lang="en-US" sz="3200" b="1" dirty="0" smtClean="0">
                <a:solidFill>
                  <a:prstClr val="black"/>
                </a:solidFill>
              </a:rPr>
              <a:t> </a:t>
            </a:r>
          </a:p>
          <a:p>
            <a:endParaRPr lang="vi-VN" sz="3000" b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5791200"/>
            <a:ext cx="2759089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solidFill>
                  <a:prstClr val="black"/>
                </a:solidFill>
              </a:rPr>
              <a:t>S</a:t>
            </a:r>
            <a:r>
              <a:rPr lang="vi-VN" sz="3000" b="1" dirty="0" smtClean="0">
                <a:solidFill>
                  <a:prstClr val="black"/>
                </a:solidFill>
              </a:rPr>
              <a:t>cooter</a:t>
            </a:r>
            <a:r>
              <a:rPr lang="vi-VN" sz="3000" dirty="0">
                <a:solidFill>
                  <a:prstClr val="black"/>
                </a:solidFill>
              </a:rPr>
              <a:t>: xe </a:t>
            </a:r>
            <a:r>
              <a:rPr lang="vi-VN" sz="3000" dirty="0" smtClean="0">
                <a:solidFill>
                  <a:prstClr val="black"/>
                </a:solidFill>
              </a:rPr>
              <a:t>ga</a:t>
            </a:r>
            <a:endParaRPr lang="en-US" sz="3000" dirty="0" smtClean="0">
              <a:solidFill>
                <a:prstClr val="black"/>
              </a:solidFill>
            </a:endParaRPr>
          </a:p>
          <a:p>
            <a:r>
              <a:rPr lang="en-US" sz="3200" b="1" dirty="0" smtClean="0">
                <a:solidFill>
                  <a:prstClr val="black"/>
                </a:solidFill>
              </a:rPr>
              <a:t> </a:t>
            </a:r>
            <a:r>
              <a:rPr lang="en-US" sz="2800" dirty="0" smtClean="0">
                <a:solidFill>
                  <a:prstClr val="black"/>
                </a:solidFill>
              </a:rPr>
              <a:t>/'</a:t>
            </a:r>
            <a:r>
              <a:rPr lang="en-US" sz="2800" dirty="0" err="1" smtClean="0">
                <a:solidFill>
                  <a:prstClr val="black"/>
                </a:solidFill>
              </a:rPr>
              <a:t>sku:tə</a:t>
            </a:r>
            <a:r>
              <a:rPr lang="en-US" sz="2800" dirty="0" smtClean="0">
                <a:solidFill>
                  <a:prstClr val="black"/>
                </a:solidFill>
              </a:rPr>
              <a:t>[r]/</a:t>
            </a:r>
            <a:r>
              <a:rPr lang="en-US" sz="2800" b="1" dirty="0" smtClean="0">
                <a:solidFill>
                  <a:prstClr val="black"/>
                </a:solidFill>
              </a:rPr>
              <a:t> </a:t>
            </a:r>
          </a:p>
          <a:p>
            <a:endParaRPr lang="vi-VN" sz="3000" b="1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4400" y="5715000"/>
            <a:ext cx="372512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 b="1" dirty="0" smtClean="0">
                <a:solidFill>
                  <a:prstClr val="black"/>
                </a:solidFill>
              </a:rPr>
              <a:t>Motorbike</a:t>
            </a:r>
            <a:r>
              <a:rPr lang="vi-VN" sz="3000" dirty="0" smtClean="0">
                <a:solidFill>
                  <a:prstClr val="black"/>
                </a:solidFill>
              </a:rPr>
              <a:t>: xe </a:t>
            </a:r>
            <a:r>
              <a:rPr lang="en-US" sz="3000" dirty="0" smtClean="0">
                <a:solidFill>
                  <a:prstClr val="black"/>
                </a:solidFill>
              </a:rPr>
              <a:t>motor</a:t>
            </a:r>
          </a:p>
          <a:p>
            <a:r>
              <a:rPr lang="en-US" sz="2800" dirty="0" smtClean="0">
                <a:solidFill>
                  <a:prstClr val="black"/>
                </a:solidFill>
              </a:rPr>
              <a:t>/'</a:t>
            </a:r>
            <a:r>
              <a:rPr lang="en-US" sz="2800" dirty="0" err="1" smtClean="0">
                <a:solidFill>
                  <a:prstClr val="black"/>
                </a:solidFill>
              </a:rPr>
              <a:t>məʊtəbaik</a:t>
            </a:r>
            <a:r>
              <a:rPr lang="en-US" sz="2800" dirty="0" smtClean="0">
                <a:solidFill>
                  <a:prstClr val="black"/>
                </a:solidFill>
              </a:rPr>
              <a:t>/</a:t>
            </a:r>
            <a:endParaRPr lang="en-US" sz="2800" b="1" dirty="0" smtClean="0">
              <a:solidFill>
                <a:prstClr val="black"/>
              </a:solidFill>
            </a:endParaRPr>
          </a:p>
          <a:p>
            <a:endParaRPr lang="vi-VN" sz="30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36733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1623</TotalTime>
  <Words>602</Words>
  <Application>Microsoft Office PowerPoint</Application>
  <PresentationFormat>On-screen Show (4:3)</PresentationFormat>
  <Paragraphs>133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Flow</vt:lpstr>
      <vt:lpstr>PowerPoint Presentation</vt:lpstr>
      <vt:lpstr>IN THE AIR</vt:lpstr>
      <vt:lpstr>PowerPoint Presentation</vt:lpstr>
      <vt:lpstr>Ellinek created the Mercedes trademark in 1902, naming the cars after his daughter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THE AIR</vt:lpstr>
      <vt:lpstr>RIDE/ DRIVE/ GO BY/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QUESTIONS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Means of transport  Travel habit</dc:title>
  <dc:creator>PC</dc:creator>
  <cp:lastModifiedBy>a</cp:lastModifiedBy>
  <cp:revision>83</cp:revision>
  <dcterms:created xsi:type="dcterms:W3CDTF">2006-08-16T00:00:00Z</dcterms:created>
  <dcterms:modified xsi:type="dcterms:W3CDTF">2020-05-17T09:14:29Z</dcterms:modified>
</cp:coreProperties>
</file>